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10" r:id="rId2"/>
    <p:sldId id="312" r:id="rId3"/>
    <p:sldId id="313" r:id="rId4"/>
    <p:sldId id="267" r:id="rId5"/>
    <p:sldId id="271" r:id="rId6"/>
    <p:sldId id="272" r:id="rId7"/>
    <p:sldId id="269" r:id="rId8"/>
    <p:sldId id="268" r:id="rId9"/>
    <p:sldId id="270" r:id="rId10"/>
    <p:sldId id="31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3" r:id="rId28"/>
    <p:sldId id="294" r:id="rId29"/>
    <p:sldId id="295" r:id="rId30"/>
    <p:sldId id="289" r:id="rId31"/>
    <p:sldId id="290" r:id="rId32"/>
    <p:sldId id="291" r:id="rId33"/>
    <p:sldId id="292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C4E5C-F55B-4320-A088-84E1C2A24817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FAEB-70E9-450D-BE4F-9B449FADC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Bridge</a:t>
            </a:r>
            <a:r>
              <a:rPr lang="en-US" baseline="0" dirty="0" smtClean="0"/>
              <a:t> in Sarajevo where Archduke Franz Ferdinand was assassinated.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6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25214-48B7-47E1-92BD-B5780B89DEF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20.3 U.S. Exports</a:t>
            </a:r>
            <a:r>
              <a:rPr lang="en-US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to Europe,</a:t>
            </a:r>
            <a:r>
              <a:rPr lang="en-US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1914–1917</a:t>
            </a:r>
          </a:p>
          <a:p>
            <a:pPr eaLnBrk="1" hangingPunct="1"/>
            <a:r>
              <a:rPr lang="ru-RU" smtClean="0">
                <a:latin typeface="Arial" charset="0"/>
              </a:rPr>
              <a:t>The nation’s robust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trade with Britain,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France, and Italy—allied nations fighting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Germany—provoked debate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among Americans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holding conflicting</a:t>
            </a:r>
          </a:p>
          <a:p>
            <a:pPr eaLnBrk="1" hangingPunct="1"/>
            <a:r>
              <a:rPr lang="ru-RU" smtClean="0">
                <a:latin typeface="Arial" charset="0"/>
              </a:rPr>
              <a:t>visions of neutrality.</a:t>
            </a:r>
          </a:p>
        </p:txBody>
      </p:sp>
    </p:spTree>
    <p:extLst>
      <p:ext uri="{BB962C8B-B14F-4D97-AF65-F5344CB8AC3E}">
        <p14:creationId xmlns:p14="http://schemas.microsoft.com/office/powerpoint/2010/main" val="258258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F51DE-B1F0-4376-B52D-990631688156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20.5 German</a:t>
            </a:r>
            <a:r>
              <a:rPr lang="en-US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Warning to</a:t>
            </a:r>
            <a:r>
              <a:rPr lang="en-US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Travelers in the</a:t>
            </a:r>
            <a:r>
              <a:rPr lang="en-US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War Zone</a:t>
            </a:r>
          </a:p>
          <a:p>
            <a:pPr eaLnBrk="1" hangingPunct="1"/>
            <a:r>
              <a:rPr lang="ru-RU" smtClean="0">
                <a:latin typeface="Arial" charset="0"/>
              </a:rPr>
              <a:t>When Wilson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criticized Germany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for sinking the</a:t>
            </a:r>
            <a:r>
              <a:rPr lang="en-US" smtClean="0">
                <a:latin typeface="Arial" charset="0"/>
              </a:rPr>
              <a:t> </a:t>
            </a:r>
            <a:r>
              <a:rPr lang="ru-RU" i="1" smtClean="0">
                <a:latin typeface="Arial" charset="0"/>
              </a:rPr>
              <a:t>Lusitania</a:t>
            </a:r>
            <a:r>
              <a:rPr lang="ru-RU" smtClean="0">
                <a:latin typeface="Arial" charset="0"/>
              </a:rPr>
              <a:t>, German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Americans pointed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out that the German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government had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published warnings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like this ahead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of time urging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Americans to stay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off ships headed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to the war zone.</a:t>
            </a:r>
            <a:r>
              <a:rPr lang="en-US" smtClean="0">
                <a:latin typeface="Arial" charset="0"/>
              </a:rPr>
              <a:t> 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8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2FB04-472C-488E-9DBE-AD65F061030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20.1 World War I in Europe, 1914–1918</a:t>
            </a:r>
          </a:p>
          <a:p>
            <a:pPr eaLnBrk="1" hangingPunct="1"/>
            <a:r>
              <a:rPr lang="ru-RU" smtClean="0">
                <a:latin typeface="Arial" charset="0"/>
              </a:rPr>
              <a:t>Miscalculations led to a two-front war for Germany and the creation of the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Western Front in 1914, while the war at sea eventually drew the United States</a:t>
            </a:r>
          </a:p>
          <a:p>
            <a:pPr eaLnBrk="1" hangingPunct="1"/>
            <a:r>
              <a:rPr lang="ru-RU" smtClean="0">
                <a:latin typeface="Arial" charset="0"/>
              </a:rPr>
              <a:t>into the conflict.</a:t>
            </a:r>
            <a:r>
              <a:rPr lang="en-US" smtClean="0">
                <a:latin typeface="Arial" charset="0"/>
              </a:rPr>
              <a:t> 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A2F7E-3E61-46A7-978E-80C43DC03A7C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World War I</a:t>
            </a:r>
          </a:p>
        </p:txBody>
      </p:sp>
    </p:spTree>
    <p:extLst>
      <p:ext uri="{BB962C8B-B14F-4D97-AF65-F5344CB8AC3E}">
        <p14:creationId xmlns:p14="http://schemas.microsoft.com/office/powerpoint/2010/main" val="416505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Soldiers at Alsace-Lorraine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soldiers navigating barbed wire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</a:t>
            </a:r>
            <a:r>
              <a:rPr lang="en-US" baseline="0" dirty="0" smtClean="0"/>
              <a:t> trench after battle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Battle of Verdun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Aftermath at Verdun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</a:t>
            </a:r>
            <a:r>
              <a:rPr lang="en-US" baseline="0" dirty="0" smtClean="0"/>
              <a:t> War Dead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5FFD-8E42-4600-A268-63770E745D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6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0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2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3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7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8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3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630D1-80B6-4D07-B5B8-ECD3C3A3791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53F1DE-FA28-422D-9706-D9A9AE97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World War I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nd the Creation of the Modern World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71725" y="45629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Dr. Kevin Gannon</a:t>
            </a:r>
          </a:p>
          <a:p>
            <a:r>
              <a:rPr lang="en-US" sz="1200" b="1" dirty="0" smtClean="0"/>
              <a:t>Director, Center for Excellence in Teaching &amp; Learning and Professor of History</a:t>
            </a:r>
          </a:p>
          <a:p>
            <a:r>
              <a:rPr lang="en-US" sz="1200" b="1" dirty="0" smtClean="0"/>
              <a:t>Grand View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7175" y="4819650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kgannon@grandview.edu</a:t>
            </a:r>
          </a:p>
          <a:p>
            <a:pPr algn="r"/>
            <a:r>
              <a:rPr lang="en-US" sz="1200" b="1" dirty="0" smtClean="0"/>
              <a:t>@TheTattooedProf  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18200" r="13800" b="18000"/>
          <a:stretch/>
        </p:blipFill>
        <p:spPr>
          <a:xfrm>
            <a:off x="8125828" y="5061973"/>
            <a:ext cx="219075" cy="1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Global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Imperial Surrogates – Native Soldiers and Colonial Officers: Ramifications for Imperialism</a:t>
            </a:r>
            <a:endParaRPr lang="en-US" b="1" dirty="0"/>
          </a:p>
          <a:p>
            <a:r>
              <a:rPr lang="en-US" b="1" dirty="0" smtClean="0"/>
              <a:t>Africa and the Middle East – A continuation and extension of imperial competition</a:t>
            </a:r>
            <a:endParaRPr lang="en-US" b="1" dirty="0"/>
          </a:p>
          <a:p>
            <a:r>
              <a:rPr lang="en-US" b="1" dirty="0" smtClean="0"/>
              <a:t>The Naval Struggle – Blockades and U-Boats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4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Keene Line Art_Page_070"/>
          <p:cNvPicPr>
            <a:picLocks noChangeAspect="1" noChangeArrowheads="1"/>
          </p:cNvPicPr>
          <p:nvPr/>
        </p:nvPicPr>
        <p:blipFill>
          <a:blip r:embed="rId3" cstate="print"/>
          <a:srcRect b="33164"/>
          <a:stretch>
            <a:fillRect/>
          </a:stretch>
        </p:blipFill>
        <p:spPr bwMode="auto">
          <a:xfrm>
            <a:off x="1573134" y="228600"/>
            <a:ext cx="9094867" cy="621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4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eene Line Art_Page_070"/>
          <p:cNvPicPr>
            <a:picLocks noChangeAspect="1" noChangeArrowheads="1"/>
          </p:cNvPicPr>
          <p:nvPr/>
        </p:nvPicPr>
        <p:blipFill>
          <a:blip r:embed="rId2" cstate="print"/>
          <a:srcRect t="67766" r="60396"/>
          <a:stretch>
            <a:fillRect/>
          </a:stretch>
        </p:blipFill>
        <p:spPr bwMode="auto">
          <a:xfrm>
            <a:off x="2133601" y="76200"/>
            <a:ext cx="8017727" cy="667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8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76200"/>
            <a:ext cx="8711025" cy="667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15240"/>
            <a:ext cx="5052363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5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182880"/>
            <a:ext cx="9000429" cy="621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5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28600"/>
            <a:ext cx="900042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"/>
            <a:ext cx="7493972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360" y="15240"/>
            <a:ext cx="5294840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2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9036558" cy="612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8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752606"/>
            <a:ext cx="9277350" cy="1822514"/>
          </a:xfrm>
        </p:spPr>
        <p:txBody>
          <a:bodyPr>
            <a:normAutofit/>
          </a:bodyPr>
          <a:lstStyle/>
          <a:p>
            <a:r>
              <a:rPr lang="en-US" b="1" dirty="0" smtClean="0"/>
              <a:t>How do we remember World War I?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24047" y="3846051"/>
            <a:ext cx="8249709" cy="954547"/>
          </a:xfrm>
        </p:spPr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4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The Perils of Neutrality</a:t>
            </a:r>
          </a:p>
        </p:txBody>
      </p:sp>
      <p:sp>
        <p:nvSpPr>
          <p:cNvPr id="13314" name="Rectangle 1"/>
          <p:cNvSpPr>
            <a:spLocks noGrp="1" noChangeArrowheads="1"/>
          </p:cNvSpPr>
          <p:nvPr>
            <p:ph idx="1"/>
          </p:nvPr>
        </p:nvSpPr>
        <p:spPr>
          <a:xfrm>
            <a:off x="912055" y="2581422"/>
            <a:ext cx="10367889" cy="5257800"/>
          </a:xfrm>
        </p:spPr>
        <p:txBody>
          <a:bodyPr>
            <a:normAutofit/>
          </a:bodyPr>
          <a:lstStyle/>
          <a:p>
            <a:pPr marL="624118"/>
            <a:r>
              <a:rPr lang="en-US" sz="2400" b="1" dirty="0" smtClean="0"/>
              <a:t>U-boats &amp; Unrestricted </a:t>
            </a:r>
            <a:r>
              <a:rPr lang="en-US" sz="2400" b="1" dirty="0"/>
              <a:t>Submarine Warfare</a:t>
            </a:r>
          </a:p>
          <a:p>
            <a:pPr marL="624118"/>
            <a:r>
              <a:rPr lang="en-US" sz="2400" b="1" i="1" dirty="0"/>
              <a:t>Lusitania - </a:t>
            </a:r>
            <a:r>
              <a:rPr lang="en-US" sz="2400" b="1" dirty="0"/>
              <a:t>British passenger ship sunk by a German U-boat on May 7, 1915, an attack that killed 1,198 passengers, including 128 Americans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682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eene Line Art_Page_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749" y="762000"/>
            <a:ext cx="9977717" cy="489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2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20_KEEN6879_1_SE_20_pp3_Page_04_Image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"/>
            <a:ext cx="4083824" cy="6583680"/>
          </a:xfrm>
          <a:prstGeom prst="rect">
            <a:avLst/>
          </a:prstGeom>
          <a:noFill/>
          <a:ln w="38100">
            <a:solidFill>
              <a:srgbClr val="6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3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154" y="139503"/>
            <a:ext cx="10003083" cy="640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 Sinking of the Lusitania - New York Trib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190" y="152400"/>
            <a:ext cx="488061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42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020" y="0"/>
            <a:ext cx="10019712" cy="663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32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America Enters the War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118"/>
            <a:r>
              <a:rPr lang="en-US" b="1" dirty="0"/>
              <a:t>Wilson Tries to Avoid War</a:t>
            </a:r>
          </a:p>
          <a:p>
            <a:pPr marL="1024168" lvl="1"/>
            <a:r>
              <a:rPr lang="en-US" b="1" dirty="0"/>
              <a:t>Ultimatums to Germany</a:t>
            </a:r>
          </a:p>
          <a:p>
            <a:pPr marL="1024168" lvl="1"/>
            <a:r>
              <a:rPr lang="en-US" b="1" dirty="0"/>
              <a:t>The Election of 1916</a:t>
            </a:r>
          </a:p>
          <a:p>
            <a:pPr marL="624118"/>
            <a:r>
              <a:rPr lang="en-US" b="1" dirty="0"/>
              <a:t>“Peace Without Victory?”</a:t>
            </a:r>
          </a:p>
          <a:p>
            <a:pPr marL="624118"/>
            <a:r>
              <a:rPr lang="en-US" b="1" dirty="0"/>
              <a:t>The Resumption of Unrestricted Submarine Warfare</a:t>
            </a:r>
          </a:p>
          <a:p>
            <a:pPr marL="624118"/>
            <a:r>
              <a:rPr lang="en-US" b="1" dirty="0"/>
              <a:t>Zimmermann Telegram</a:t>
            </a:r>
          </a:p>
        </p:txBody>
      </p:sp>
    </p:spTree>
    <p:extLst>
      <p:ext uri="{BB962C8B-B14F-4D97-AF65-F5344CB8AC3E}">
        <p14:creationId xmlns:p14="http://schemas.microsoft.com/office/powerpoint/2010/main" val="36894621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nfolab.stanford.edu/~mmorten/propaganda/wwi/us--45/reme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462915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029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3.bp.blogspot.com/_y7Njt3p1wz8/THaHqMtCMcI/AAAAAAAAAAM/5ut9wkNpbKY/s1600/poster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5626"/>
            <a:ext cx="4495800" cy="687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92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152" y="0"/>
            <a:ext cx="4498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2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What Ways is World War I Relevant to Today’s World?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The Peace that Wasn’t</a:t>
            </a:r>
            <a:endParaRPr lang="en-US" sz="4000" b="1" dirty="0"/>
          </a:p>
        </p:txBody>
      </p:sp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1181686" y="2743200"/>
            <a:ext cx="9988062" cy="3264810"/>
          </a:xfrm>
        </p:spPr>
        <p:txBody>
          <a:bodyPr>
            <a:normAutofit/>
          </a:bodyPr>
          <a:lstStyle/>
          <a:p>
            <a:pPr marL="624118"/>
            <a:r>
              <a:rPr lang="en-US" sz="2400" b="1" dirty="0" smtClean="0"/>
              <a:t>Wilson’s Fourteen </a:t>
            </a:r>
            <a:r>
              <a:rPr lang="en-US" sz="2400" b="1" dirty="0"/>
              <a:t>Points </a:t>
            </a:r>
            <a:r>
              <a:rPr lang="en-US" sz="2400" b="1" dirty="0" smtClean="0"/>
              <a:t>– “Making the World Safe For Democracy?”</a:t>
            </a:r>
          </a:p>
          <a:p>
            <a:pPr marL="624118"/>
            <a:r>
              <a:rPr lang="en-US" sz="2400" b="1" dirty="0" smtClean="0"/>
              <a:t>Self </a:t>
            </a:r>
            <a:r>
              <a:rPr lang="en-US" sz="2400" b="1" dirty="0"/>
              <a:t>Determination </a:t>
            </a:r>
            <a:r>
              <a:rPr lang="en-US" sz="2400" b="1" dirty="0" smtClean="0"/>
              <a:t>and Open Diplomacy</a:t>
            </a:r>
          </a:p>
          <a:p>
            <a:pPr marL="624118"/>
            <a:r>
              <a:rPr lang="en-US" b="1" dirty="0" smtClean="0"/>
              <a:t>Imperialism and Idealism</a:t>
            </a:r>
            <a:endParaRPr lang="en-US" sz="2400" b="1" dirty="0"/>
          </a:p>
          <a:p>
            <a:pPr marL="624118"/>
            <a:r>
              <a:rPr lang="en-US" sz="2400" b="1" dirty="0" smtClean="0"/>
              <a:t>Sources of Friction</a:t>
            </a:r>
          </a:p>
          <a:p>
            <a:pPr marL="624118"/>
            <a:r>
              <a:rPr lang="en-US" b="1" dirty="0" smtClean="0"/>
              <a:t>The Treaty of Versailles &amp; Legacies of the War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049233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Anti-VD Poster, W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-30480"/>
            <a:ext cx="5108956" cy="688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14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nfolab.stanford.edu/~mmorten/propaganda/wwi/us--45/lusitania-en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74345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210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uploads/2009/01/3g03802u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446" y="76200"/>
            <a:ext cx="4440555" cy="666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03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World War I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76200"/>
            <a:ext cx="4476941" cy="676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55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ncle S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178" y="304801"/>
            <a:ext cx="4754023" cy="623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03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084" y="76200"/>
            <a:ext cx="4140517" cy="657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77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85726"/>
            <a:ext cx="4382357" cy="661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2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7626"/>
            <a:ext cx="4508468" cy="681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8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4776"/>
            <a:ext cx="4280154" cy="652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4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European Powderkeg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Nationalism and Imperialism as Forces of Aggression</a:t>
            </a:r>
          </a:p>
          <a:p>
            <a:endParaRPr lang="en-US" sz="2400" b="1" dirty="0"/>
          </a:p>
          <a:p>
            <a:r>
              <a:rPr lang="en-US" sz="2400" b="1" dirty="0"/>
              <a:t>Secret Diplomacy: A Network of Hidden Alliances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 err="1"/>
              <a:t>Gavrilo</a:t>
            </a:r>
            <a:r>
              <a:rPr lang="en-US" sz="2400" b="1" dirty="0"/>
              <a:t> </a:t>
            </a:r>
            <a:r>
              <a:rPr lang="en-US" sz="2400" b="1" dirty="0" err="1"/>
              <a:t>Princip</a:t>
            </a:r>
            <a:r>
              <a:rPr lang="en-US" sz="2400" b="1" dirty="0"/>
              <a:t> and Archduke Franz Ferdinand: June 28, </a:t>
            </a:r>
            <a:r>
              <a:rPr lang="en-US" sz="2400" b="1" dirty="0" smtClean="0"/>
              <a:t>1914</a:t>
            </a:r>
          </a:p>
          <a:p>
            <a:endParaRPr lang="en-US" sz="2400" b="1" dirty="0"/>
          </a:p>
          <a:p>
            <a:r>
              <a:rPr lang="en-US" sz="2400" b="1" dirty="0"/>
              <a:t>The “Guns of August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10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7626"/>
            <a:ext cx="4603814" cy="681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6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4403408" cy="657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9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76200"/>
            <a:ext cx="5126165" cy="676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30" y="228601"/>
            <a:ext cx="4217670" cy="642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77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oster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0749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76201"/>
            <a:ext cx="4888611" cy="671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342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ost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47626"/>
            <a:ext cx="4549331" cy="681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219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ropagandaposters.us/WWI/pos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"/>
            <a:ext cx="457200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44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5811"/>
          <a:stretch>
            <a:fillRect/>
          </a:stretch>
        </p:blipFill>
        <p:spPr bwMode="auto">
          <a:xfrm>
            <a:off x="4947139" y="1758462"/>
            <a:ext cx="7097784" cy="49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57" y="180535"/>
            <a:ext cx="4544116" cy="443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5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934" y="76200"/>
            <a:ext cx="8881667" cy="667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8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The Belligerents</a:t>
            </a:r>
            <a:endParaRPr lang="en-US" b="1" dirty="0"/>
          </a:p>
        </p:txBody>
      </p:sp>
      <p:sp>
        <p:nvSpPr>
          <p:cNvPr id="9218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24118"/>
            <a:r>
              <a:rPr lang="en-US" b="1" u="sng" dirty="0" smtClean="0"/>
              <a:t>Allies</a:t>
            </a:r>
            <a:r>
              <a:rPr lang="en-US" b="1" dirty="0" smtClean="0"/>
              <a:t> - Initially composed of Britain, France, Belgium, and Russia, and would eventually total eighteen nations, including Italy and the United States.</a:t>
            </a:r>
          </a:p>
          <a:p>
            <a:pPr marL="624118">
              <a:buNone/>
            </a:pPr>
            <a:endParaRPr lang="en-US" b="1" dirty="0" smtClean="0"/>
          </a:p>
          <a:p>
            <a:pPr marL="624118"/>
            <a:r>
              <a:rPr lang="en-US" b="1" u="sng" dirty="0" smtClean="0"/>
              <a:t>Central Powers </a:t>
            </a:r>
            <a:r>
              <a:rPr lang="en-US" b="1" dirty="0" smtClean="0"/>
              <a:t>- Initially Germany and Austria-Hungary, expanded by 1915 to include the Ottoman Empire and Bulgaria.</a:t>
            </a:r>
          </a:p>
        </p:txBody>
      </p:sp>
    </p:spTree>
    <p:extLst>
      <p:ext uri="{BB962C8B-B14F-4D97-AF65-F5344CB8AC3E}">
        <p14:creationId xmlns:p14="http://schemas.microsoft.com/office/powerpoint/2010/main" val="216691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Keene Line Art_Page_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936" y="0"/>
            <a:ext cx="7273665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23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The War in Europe</a:t>
            </a:r>
          </a:p>
        </p:txBody>
      </p:sp>
      <p:sp>
        <p:nvSpPr>
          <p:cNvPr id="11266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118"/>
            <a:r>
              <a:rPr lang="en-US" b="1" dirty="0" smtClean="0"/>
              <a:t>The Schlieffen Plan - A military plan that called for Germany to attack and quickly defeat France while the cumbersome Russian army mobilized.</a:t>
            </a:r>
          </a:p>
          <a:p>
            <a:pPr marL="624118"/>
            <a:r>
              <a:rPr lang="en-US" b="1" dirty="0" smtClean="0"/>
              <a:t>Western Front - Complex system of trenches and earthworks that ran for 550 miles from the North Sea to Switzerland.</a:t>
            </a:r>
          </a:p>
          <a:p>
            <a:pPr marL="624118"/>
            <a:r>
              <a:rPr lang="en-US" b="1" dirty="0" smtClean="0"/>
              <a:t>Eastern Front – More mobile, harsher environment along the Russian border. </a:t>
            </a:r>
          </a:p>
        </p:txBody>
      </p:sp>
    </p:spTree>
    <p:extLst>
      <p:ext uri="{BB962C8B-B14F-4D97-AF65-F5344CB8AC3E}">
        <p14:creationId xmlns:p14="http://schemas.microsoft.com/office/powerpoint/2010/main" val="248835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502</Words>
  <Application>Microsoft Office PowerPoint</Application>
  <PresentationFormat>Widescreen</PresentationFormat>
  <Paragraphs>73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Garamond</vt:lpstr>
      <vt:lpstr>Organic</vt:lpstr>
      <vt:lpstr>World War I</vt:lpstr>
      <vt:lpstr>How do we remember World War I?</vt:lpstr>
      <vt:lpstr>In What Ways is World War I Relevant to Today’s World?</vt:lpstr>
      <vt:lpstr>The European Powderkeg</vt:lpstr>
      <vt:lpstr>PowerPoint Presentation</vt:lpstr>
      <vt:lpstr>PowerPoint Presentation</vt:lpstr>
      <vt:lpstr>The Belligerents</vt:lpstr>
      <vt:lpstr>PowerPoint Presentation</vt:lpstr>
      <vt:lpstr>The War in Europe</vt:lpstr>
      <vt:lpstr>The Global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Perils of Neutrality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 Enters the War</vt:lpstr>
      <vt:lpstr>PowerPoint Presentation</vt:lpstr>
      <vt:lpstr>PowerPoint Presentation</vt:lpstr>
      <vt:lpstr>PowerPoint Presentation</vt:lpstr>
      <vt:lpstr>The Peace that Wasn’t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Kevin Gannon</dc:creator>
  <cp:lastModifiedBy>Kevin Gannon</cp:lastModifiedBy>
  <cp:revision>8</cp:revision>
  <dcterms:created xsi:type="dcterms:W3CDTF">2014-07-29T21:01:24Z</dcterms:created>
  <dcterms:modified xsi:type="dcterms:W3CDTF">2014-07-30T17:05:47Z</dcterms:modified>
</cp:coreProperties>
</file>