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2" r:id="rId1"/>
  </p:sldMasterIdLst>
  <p:notesMasterIdLst>
    <p:notesMasterId r:id="rId17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77" r:id="rId9"/>
    <p:sldId id="284" r:id="rId10"/>
    <p:sldId id="271" r:id="rId11"/>
    <p:sldId id="286" r:id="rId12"/>
    <p:sldId id="285" r:id="rId13"/>
    <p:sldId id="287" r:id="rId14"/>
    <p:sldId id="288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2D203-9464-43AA-99C5-3E72BA5F3D8A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0E69E-9721-43B7-97FC-A68BDF7A2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9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E69E-9721-43B7-97FC-A68BDF7A259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B17182-0747-4C26-979F-1E45A8543AA2}" type="datetimeFigureOut">
              <a:rPr lang="en-US" smtClean="0"/>
              <a:pPr/>
              <a:t>7/19/14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418B18D-685D-4C5A-8AF9-B33D99370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5" Type="http://schemas.openxmlformats.org/officeDocument/2006/relationships/image" Target="../media/image13.png"/><Relationship Id="rId1" Type="http://schemas.microsoft.com/office/2007/relationships/media" Target="file:///\\isuweb02\teachingprimarysources-web\Resources\ISU_Lessons\lessons_k_3\through\PhotoStory1_2%2520(2).wmv" TargetMode="External"/><Relationship Id="rId2" Type="http://schemas.openxmlformats.org/officeDocument/2006/relationships/video" Target="file:///\\isuweb02\teachingprimarysources-web\Resources\ISU_Lessons\lessons_k_3\through\PhotoStory1_2%2520(2)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Funded by the Library of Congress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>
                <a:solidFill>
                  <a:schemeClr val="bg1"/>
                </a:solidFill>
              </a:rPr>
              <a:t>Teaching with Primary Sources</a:t>
            </a:r>
            <a:br>
              <a:rPr dirty="0" smtClean="0">
                <a:solidFill>
                  <a:schemeClr val="bg1"/>
                </a:solidFill>
              </a:rPr>
            </a:br>
            <a:r>
              <a:rPr dirty="0" smtClean="0">
                <a:solidFill>
                  <a:schemeClr val="bg1"/>
                </a:solidFill>
              </a:rPr>
              <a:t>at </a:t>
            </a:r>
            <a:br>
              <a:rPr dirty="0" smtClean="0">
                <a:solidFill>
                  <a:schemeClr val="bg1"/>
                </a:solidFill>
              </a:rPr>
            </a:br>
            <a:r>
              <a:rPr dirty="0" smtClean="0">
                <a:solidFill>
                  <a:schemeClr val="bg1"/>
                </a:solidFill>
              </a:rPr>
              <a:t>Illinois State University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dirty="0" smtClean="0"/>
              <a:t>What is Informational Text?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66800"/>
            <a:ext cx="6781800" cy="503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057400" y="62484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http://t4.jordan.k12.ut.us/cbl/images/litfac/binfo.pdf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1671638"/>
            <a:ext cx="76390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smtClean="0"/>
              <a:t>Writing Prompt </a:t>
            </a:r>
            <a:endParaRPr lang="en-US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77559" y="1524000"/>
            <a:ext cx="578888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9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19083" y="304800"/>
            <a:ext cx="5338917" cy="612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, Source: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19200"/>
            <a:ext cx="7620000" cy="47910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0" y="1219200"/>
            <a:ext cx="7620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6800" y="3505200"/>
            <a:ext cx="3810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smtClean="0"/>
              <a:t>School House Photo Story </a:t>
            </a:r>
            <a:endParaRPr lang="en-US" dirty="0"/>
          </a:p>
        </p:txBody>
      </p:sp>
      <p:pic>
        <p:nvPicPr>
          <p:cNvPr id="8" name="PhotoStory1_2 (2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, Source: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19200"/>
            <a:ext cx="7620000" cy="4572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0" y="5867401"/>
            <a:ext cx="7010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Fred Hultstrand History in Pictures Collection, NDIRS-NDSU, Fargo.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nisd.net/sites/default/files/styles/campus-image/public/school_photos/Aue%20fro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0"/>
            <a:ext cx="8210306" cy="4267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4800" y="59436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Northside ISD Central Office5900 Evers Rd. San Antonio, TX 78238. 7 March 2013. </a:t>
            </a:r>
            <a:br>
              <a:rPr lang="en-US" sz="1200" dirty="0" smtClean="0"/>
            </a:br>
            <a:r>
              <a:rPr lang="en-US" sz="1200" dirty="0" smtClean="0"/>
              <a:t>http://www.nisd.net/schools/info/178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, Source: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81000"/>
            <a:ext cx="5105400" cy="3210021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743200" y="457200"/>
            <a:ext cx="762000" cy="8382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1752600"/>
            <a:ext cx="2743200" cy="1371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48200" y="2133600"/>
            <a:ext cx="9144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800600" y="5181600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667000" y="1295400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2000" y="2133600"/>
            <a:ext cx="1295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6322" name="Picture 2" descr="http://www.nisd.net/sites/default/files/styles/campus-image/public/school_photos/Aue%20fro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276600"/>
            <a:ext cx="5791200" cy="3009901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3581400" y="3581400"/>
            <a:ext cx="762000" cy="1143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743200" y="3810000"/>
            <a:ext cx="5257800" cy="1447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752600" y="4648200"/>
            <a:ext cx="762000" cy="8382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15000" y="2362200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953000" y="4800600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600200" y="5486400"/>
            <a:ext cx="6248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905000" y="4038600"/>
            <a:ext cx="17526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314575" y="542925"/>
            <a:ext cx="451485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1489" name="Picture 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14375"/>
            <a:ext cx="7620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5413" y="1214438"/>
            <a:ext cx="63531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Analyzing_Photographs_and_Prints 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67550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4800" y="2879725"/>
            <a:ext cx="2667000" cy="1030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>
                <a:solidFill>
                  <a:schemeClr val="bg1"/>
                </a:solidFill>
                <a:ea typeface="MS PGothic" pitchFamily="34" charset="-128"/>
              </a:rPr>
              <a:t>a. Key Ideas and Details</a:t>
            </a:r>
            <a:r>
              <a:rPr lang="en-US" altLang="ja-JP" sz="1200" dirty="0">
                <a:solidFill>
                  <a:schemeClr val="bg1"/>
                </a:solidFill>
                <a:ea typeface="MS PGothic" pitchFamily="34" charset="-128"/>
              </a:rPr>
              <a:t> Read closely to determine what the text says explicitly  ∙  Cite specific textual evidence  ∙ Summarize the key supporting details and ideas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38500" y="2590800"/>
            <a:ext cx="2667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 smtClean="0">
                <a:solidFill>
                  <a:schemeClr val="bg1"/>
                </a:solidFill>
                <a:ea typeface="MS PGothic" pitchFamily="34" charset="-128"/>
              </a:rPr>
              <a:t>a.Key </a:t>
            </a:r>
            <a:r>
              <a:rPr lang="en-US" altLang="ja-JP" sz="1200" b="1" dirty="0">
                <a:solidFill>
                  <a:schemeClr val="bg1"/>
                </a:solidFill>
                <a:ea typeface="MS PGothic" pitchFamily="34" charset="-128"/>
              </a:rPr>
              <a:t>Ideas and Details </a:t>
            </a:r>
            <a:r>
              <a:rPr lang="en-US" altLang="ja-JP" sz="1200" dirty="0">
                <a:solidFill>
                  <a:schemeClr val="bg1"/>
                </a:solidFill>
                <a:ea typeface="MS PGothic" pitchFamily="34" charset="-128"/>
              </a:rPr>
              <a:t>(</a:t>
            </a:r>
            <a:r>
              <a:rPr lang="en-US" altLang="ja-JP" sz="1200" dirty="0" smtClean="0">
                <a:solidFill>
                  <a:schemeClr val="bg1"/>
                </a:solidFill>
                <a:ea typeface="MS PGothic" pitchFamily="34" charset="-128"/>
              </a:rPr>
              <a:t>cont) </a:t>
            </a:r>
            <a:r>
              <a:rPr lang="en-US" altLang="ja-JP" sz="1200" dirty="0">
                <a:solidFill>
                  <a:schemeClr val="bg1"/>
                </a:solidFill>
                <a:ea typeface="MS PGothic" pitchFamily="34" charset="-128"/>
              </a:rPr>
              <a:t>Make logical inferences∙  Support conclusions drawn from the text  ∙  Determine central ideas or themes of a text and analyze their development</a:t>
            </a:r>
            <a:r>
              <a:rPr lang="en-US" altLang="ja-JP" sz="1200" dirty="0">
                <a:ea typeface="MS PGothic" pitchFamily="34" charset="-128"/>
              </a:rPr>
              <a:t> </a:t>
            </a:r>
            <a:endParaRPr lang="en-US" sz="12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00400" y="3886200"/>
            <a:ext cx="266700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>
                <a:solidFill>
                  <a:schemeClr val="bg1"/>
                </a:solidFill>
                <a:ea typeface="MS PGothic" pitchFamily="34" charset="-128"/>
              </a:rPr>
              <a:t>b. Craft and Structure Interpret </a:t>
            </a:r>
            <a:r>
              <a:rPr lang="en-US" altLang="ja-JP" sz="1200" dirty="0">
                <a:solidFill>
                  <a:schemeClr val="bg1"/>
                </a:solidFill>
                <a:ea typeface="MS PGothic" pitchFamily="34" charset="-128"/>
              </a:rPr>
              <a:t>words and phrases as they are used in text  ∙  Analyze how specific word choices shape meaning or tone  ∙  Analyze the structure of texts  ∙ Assess how point of view or purpose shapes the content and style of text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0" y="2925763"/>
            <a:ext cx="2514600" cy="10302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>
                <a:solidFill>
                  <a:schemeClr val="bg1"/>
                </a:solidFill>
                <a:ea typeface="MS PGothic" pitchFamily="34" charset="-128"/>
              </a:rPr>
              <a:t>c. Integration of Knowledge and Ideas </a:t>
            </a:r>
            <a:r>
              <a:rPr lang="en-US" altLang="ja-JP" sz="1200" dirty="0">
                <a:solidFill>
                  <a:schemeClr val="bg1"/>
                </a:solidFill>
                <a:ea typeface="MS PGothic" pitchFamily="34" charset="-128"/>
              </a:rPr>
              <a:t>Analyze</a:t>
            </a:r>
            <a:r>
              <a:rPr lang="en-US" altLang="ja-JP" sz="1200" b="1" dirty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1200" dirty="0">
                <a:solidFill>
                  <a:schemeClr val="bg1"/>
                </a:solidFill>
                <a:ea typeface="MS PGothic" pitchFamily="34" charset="-128"/>
              </a:rPr>
              <a:t>how and why individuals, events and ideas develop and interact over the course of a text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" y="6019800"/>
            <a:ext cx="8229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 dirty="0">
                <a:solidFill>
                  <a:schemeClr val="bg1"/>
                </a:solidFill>
                <a:ea typeface="MS PGothic" pitchFamily="34" charset="-128"/>
              </a:rPr>
              <a:t>Integration of Knowledge and Ideas </a:t>
            </a:r>
            <a:r>
              <a:rPr lang="en-US" altLang="ja-JP" sz="1200" b="1" dirty="0" smtClean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en-US" altLang="ja-JP" sz="1200" dirty="0" smtClean="0">
                <a:solidFill>
                  <a:schemeClr val="bg1"/>
                </a:solidFill>
                <a:ea typeface="MS PGothic" pitchFamily="34" charset="-128"/>
              </a:rPr>
              <a:t>(cont)Integrate </a:t>
            </a:r>
            <a:r>
              <a:rPr lang="en-US" altLang="ja-JP" sz="1200" dirty="0">
                <a:solidFill>
                  <a:schemeClr val="bg1"/>
                </a:solidFill>
                <a:ea typeface="MS PGothic" pitchFamily="34" charset="-128"/>
              </a:rPr>
              <a:t>and evaluate content presented in diverse formats ∙  Delineate and evaluate the argument and specific claims ∙  Analyze how two or more texts address similar themes to build knowledge or to compare the approaches the authors take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1292458">
            <a:off x="6938963" y="4100513"/>
            <a:ext cx="533400" cy="1676400"/>
          </a:xfrm>
          <a:prstGeom prst="upDownArrow">
            <a:avLst>
              <a:gd name="adj1" fmla="val 50000"/>
              <a:gd name="adj2" fmla="val 6285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CCSS.ELA-Literacy.RI.K.1</a:t>
            </a:r>
            <a:r>
              <a:rPr lang="en-US" sz="1600" dirty="0" smtClean="0"/>
              <a:t>With prompting and support, ask and answer questions about key details in a text.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CCSS.ELA-Literacy.RI.K.9</a:t>
            </a:r>
            <a:r>
              <a:rPr lang="en-US" sz="1600" dirty="0" smtClean="0"/>
              <a:t>With prompting and support, identify basic similarities in and differences between two texts on the same topic (e.g., in illustrations, descriptions, or procedures).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CCSS.ELA-Literacy.RI.1.1</a:t>
            </a:r>
            <a:r>
              <a:rPr lang="en-US" sz="1600" dirty="0" smtClean="0"/>
              <a:t>Ask and answer questions about key details in a text.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CCSS.ELA-Literacy.RI.1.9</a:t>
            </a:r>
            <a:r>
              <a:rPr lang="en-US" sz="1600" dirty="0" smtClean="0"/>
              <a:t>Identify basic similarities in and differences between two texts on the same topic (e.g., in illustrations, descriptions, or procedures).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CCSS.ELA-Literacy.RI.2.1</a:t>
            </a:r>
            <a:r>
              <a:rPr lang="en-US" sz="1600" dirty="0" smtClean="0"/>
              <a:t>Ask and answer such questions as </a:t>
            </a:r>
            <a:r>
              <a:rPr lang="en-US" sz="1600" i="1" dirty="0" smtClean="0"/>
              <a:t>who, what, where, when, why</a:t>
            </a:r>
            <a:r>
              <a:rPr lang="en-US" sz="1600" dirty="0" smtClean="0"/>
              <a:t>, and </a:t>
            </a:r>
            <a:r>
              <a:rPr lang="en-US" sz="1600" i="1" dirty="0" smtClean="0"/>
              <a:t>how</a:t>
            </a:r>
            <a:r>
              <a:rPr lang="en-US" sz="1600" dirty="0" smtClean="0"/>
              <a:t> to demonstrate understanding of key details in a text.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CCSS.ELA-Literacy.RI.2.9</a:t>
            </a:r>
            <a:r>
              <a:rPr lang="en-US" sz="1600" dirty="0" smtClean="0"/>
              <a:t>Compare and contrast the most important points presented by two texts on the same topic.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Connection to the Common Core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3793</TotalTime>
  <Words>416</Words>
  <Application>Microsoft Macintosh PowerPoint</Application>
  <PresentationFormat>On-screen Show (4:3)</PresentationFormat>
  <Paragraphs>36</Paragraphs>
  <Slides>15</Slides>
  <Notes>15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Teaching with Primary Sources at  Illinois State University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Connection to the Common Core </vt:lpstr>
      <vt:lpstr>What is Informational Text?</vt:lpstr>
      <vt:lpstr>PowerPoint Presentation</vt:lpstr>
      <vt:lpstr>Writing Prompt </vt:lpstr>
      <vt:lpstr>PowerPoint Presentation</vt:lpstr>
      <vt:lpstr>PowerPoint Presentation</vt:lpstr>
      <vt:lpstr>School House Photo Story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with Primary Sources at  Illinois State Unversity</dc:title>
  <dc:creator>jbee</dc:creator>
  <cp:lastModifiedBy>Stefanie Rosenberg Wager</cp:lastModifiedBy>
  <cp:revision>356</cp:revision>
  <dcterms:created xsi:type="dcterms:W3CDTF">2013-02-12T15:22:13Z</dcterms:created>
  <dcterms:modified xsi:type="dcterms:W3CDTF">2014-07-19T22:30:06Z</dcterms:modified>
</cp:coreProperties>
</file>