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66" r:id="rId2"/>
    <p:sldId id="257" r:id="rId3"/>
    <p:sldId id="269" r:id="rId4"/>
    <p:sldId id="279" r:id="rId5"/>
    <p:sldId id="270" r:id="rId6"/>
    <p:sldId id="274" r:id="rId7"/>
    <p:sldId id="275" r:id="rId8"/>
    <p:sldId id="276" r:id="rId9"/>
    <p:sldId id="277" r:id="rId10"/>
    <p:sldId id="278" r:id="rId11"/>
    <p:sldId id="264" r:id="rId12"/>
    <p:sldId id="267" r:id="rId13"/>
    <p:sldId id="268" r:id="rId14"/>
    <p:sldId id="284" r:id="rId15"/>
    <p:sldId id="285" r:id="rId16"/>
    <p:sldId id="271" r:id="rId17"/>
    <p:sldId id="272" r:id="rId18"/>
    <p:sldId id="282" r:id="rId19"/>
    <p:sldId id="281" r:id="rId20"/>
    <p:sldId id="280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64" autoAdjust="0"/>
  </p:normalViewPr>
  <p:slideViewPr>
    <p:cSldViewPr>
      <p:cViewPr>
        <p:scale>
          <a:sx n="75" d="100"/>
          <a:sy n="75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83FE-81F8-4D85-8EFD-755AD02C8BC5}" type="datetimeFigureOut">
              <a:rPr lang="en-US" smtClean="0"/>
              <a:t>7/19/14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10C0-DF38-41AE-B00B-309D62217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6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20930F-ECB0-4F35-B1D7-5E2B3F423E6D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710E8F-5DC6-44FB-A000-BC8790D39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CD41B-EAAC-4034-AF79-5A3EF0C401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10E8F-5DC6-44FB-A000-BC8790D394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06A2-C140-4350-8805-194B44041510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815-0149-4905-98C0-C732608A4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C370-4153-4EE7-9CA4-40C1E98B4DCF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2DAF-4440-40D7-A1B8-2202F874E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3837-1B8A-465E-90CB-6B4CAD355E8B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E61A-CBBC-40CF-B869-D7123E7B8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5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AF19-55B7-41C9-AC25-2BB7050F849C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F2D6-DC62-409C-9148-C861E5F3A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F996-2BF4-4DAF-97DE-4B0B12E5D462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AD4B-F9D1-456C-BDF7-75E2720A0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9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4267-1E50-48DD-AA89-4662B20F6320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C75B-4C9E-4C41-BB16-48D937EB6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61E8-C119-42FF-9BEF-75E966444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F5B9-A039-4675-B001-96AEBCC5A9A6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D315-78C3-48BC-BF27-75633F395ADE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8BF3-F6E6-4D5D-B04F-D8019D83F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1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6B46-8502-485B-B66C-ACDA03649044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8D32-CCA7-4253-A04B-5A1565030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D731-EE01-439A-96CE-999905D7392F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BF2F-2C36-4AEB-BEE8-6E4326F5B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BF21-8885-45F8-9DFF-2456014266AF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2046-C06B-4F62-B6D5-946EACE53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FA180E-2553-40FD-A5CA-53A941A19FF1}" type="datetimeFigureOut">
              <a:rPr lang="en-US"/>
              <a:pPr>
                <a:defRPr/>
              </a:pPr>
              <a:t>7/19/14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E3D5F6-0AB4-41A5-914D-3064A9FE2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41" r:id="rId5"/>
    <p:sldLayoutId id="2147483835" r:id="rId6"/>
    <p:sldLayoutId id="2147483836" r:id="rId7"/>
    <p:sldLayoutId id="2147483842" r:id="rId8"/>
    <p:sldLayoutId id="2147483843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loc.gov/" TargetMode="Externa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hyperlink" Target="http://t4.jordan.k12.ut.us/cbl/images/litfac/binfo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teachers/classroommaterials/presentationsandactivities/presentations/lewisandclark/" TargetMode="External"/><Relationship Id="rId4" Type="http://schemas.openxmlformats.org/officeDocument/2006/relationships/hyperlink" Target="http://www.loc.gov/exhibits/lewisandclark/lewisandclark.html" TargetMode="External"/><Relationship Id="rId5" Type="http://schemas.openxmlformats.org/officeDocument/2006/relationships/hyperlink" Target="http://memory.loc.gov/ammem/collections/jefferson_papers/" TargetMode="External"/><Relationship Id="rId6" Type="http://schemas.openxmlformats.org/officeDocument/2006/relationships/hyperlink" Target="http://memory.loc.gov/ammem/gmdhtml/dsxphome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ga.02023/" TargetMode="External"/><Relationship Id="rId4" Type="http://schemas.openxmlformats.org/officeDocument/2006/relationships/hyperlink" Target="http://memory.loc.gov/ammem/today/oct12.html" TargetMode="External"/><Relationship Id="rId5" Type="http://schemas.openxmlformats.org/officeDocument/2006/relationships/hyperlink" Target="http://www.loc.gov/exhibits/1492/columbus.html" TargetMode="External"/><Relationship Id="rId6" Type="http://schemas.openxmlformats.org/officeDocument/2006/relationships/hyperlink" Target="http://www.loc.gov/rr/print/list/080_columbus.html" TargetMode="External"/><Relationship Id="rId7" Type="http://schemas.openxmlformats.org/officeDocument/2006/relationships/hyperlink" Target="http://memory.loc.gov/cgi-bin/query/r?intldl/esbib:@field(NUMBER+@od1(rbesp+0001_0015))" TargetMode="External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oc.gov/exhibits/149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memory.loc.gov/ammem/award97/ndfahtml/ngphome.html" TargetMode="External"/><Relationship Id="rId5" Type="http://schemas.openxmlformats.org/officeDocument/2006/relationships/hyperlink" Target="http://memory.loc.gov/ammem/award98/nbhihtml/pshome.html" TargetMode="External"/><Relationship Id="rId6" Type="http://schemas.openxmlformats.org/officeDocument/2006/relationships/hyperlink" Target="http://www.loc.gov/teachers/classroommaterials/presentationsandactivities/presentations/women-pioneers/index.html" TargetMode="External"/><Relationship Id="rId7" Type="http://schemas.openxmlformats.org/officeDocument/2006/relationships/hyperlink" Target="http://www.loc.gov/teachers/classroommaterials/lessons/journey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teachers/classroommaterials/presentationsandactivities/presentations/timeline/riseind/immgnts/" TargetMode="External"/><Relationship Id="rId4" Type="http://schemas.openxmlformats.org/officeDocument/2006/relationships/hyperlink" Target="http://www.loc.gov/teachers/classroommaterials/primarysourcesets/immigration/" TargetMode="External"/><Relationship Id="rId5" Type="http://schemas.openxmlformats.org/officeDocument/2006/relationships/hyperlink" Target="http://www.loc.gov/rr/print/list/070_immi.html" TargetMode="External"/><Relationship Id="rId6" Type="http://schemas.openxmlformats.org/officeDocument/2006/relationships/hyperlink" Target="http://www.loc.gov/rr/print/list/077_stat.html" TargetMode="External"/><Relationship Id="rId7" Type="http://schemas.openxmlformats.org/officeDocument/2006/relationships/hyperlink" Target="http://www.loc.gov/rr/news/topics/triangle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://foreverlearning.wikispaces.com/file/view/mrLincolnsWhiskers.pdf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reverlearning.wikispaces.com/file/view/mrLincolnsWhiskers.pdf" TargetMode="External"/><Relationship Id="rId4" Type="http://schemas.openxmlformats.org/officeDocument/2006/relationships/hyperlink" Target="http://www.karenbwinnick.com/audio/lincoln.mp3" TargetMode="External"/><Relationship Id="rId5" Type="http://schemas.openxmlformats.org/officeDocument/2006/relationships/hyperlink" Target="http://www.loc.gov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c.gov/teachers/professionaldevelopment/tpsdirect/pdplanbuilder/pdf/Book-Backdrop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foreverlearning.wikispaces.com/file/view/mrLincolnsWhisker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renbwinnick.com/audio/lincoln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TPS Program at Illinois State University </a:t>
            </a:r>
          </a:p>
          <a:p>
            <a:r>
              <a:rPr lang="en-US" dirty="0" smtClean="0"/>
              <a:t>Funded by the Library of Congress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Creating Book Backdrops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Compare and contrast images of the same event by different artist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a book gallery – display the book (or cover) with primary source connections and student statements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a timeline with primary sources related to happenings in the book. 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Write captions or headlines. Select an image depicting one or more people. Have students write an attention-getting phrase to accompany each image.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Teaching Strategies 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936750" y="4572000"/>
            <a:ext cx="54864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altLang="en-US" sz="4400" dirty="0" smtClean="0">
                <a:solidFill>
                  <a:schemeClr val="tx1"/>
                </a:solidFill>
              </a:rPr>
              <a:t>Library of Congress</a:t>
            </a:r>
            <a:br>
              <a:rPr altLang="en-US" sz="4400" dirty="0" smtClean="0">
                <a:solidFill>
                  <a:schemeClr val="tx1"/>
                </a:solidFill>
              </a:rPr>
            </a:br>
            <a:r>
              <a:rPr altLang="en-US" sz="3600" dirty="0" smtClean="0">
                <a:solidFill>
                  <a:schemeClr val="bg1"/>
                </a:solidFill>
                <a:hlinkClick r:id="rId2"/>
              </a:rPr>
              <a:t>http://www.loc.gov</a:t>
            </a:r>
            <a:r>
              <a:rPr altLang="en-US" sz="3600" dirty="0" smtClean="0">
                <a:solidFill>
                  <a:schemeClr val="bg1"/>
                </a:solidFill>
              </a:rPr>
              <a:t/>
            </a:r>
            <a:br>
              <a:rPr altLang="en-US" sz="3600" dirty="0" smtClean="0">
                <a:solidFill>
                  <a:schemeClr val="bg1"/>
                </a:solidFill>
              </a:rPr>
            </a:br>
            <a:endParaRPr alt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6763"/>
            <a:ext cx="65087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395913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47650"/>
            <a:ext cx="47148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alyzing_Photographs_and_Prints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4775"/>
            <a:ext cx="9144000" cy="7067550"/>
          </a:xfrm>
          <a:prstGeom prst="rect">
            <a:avLst/>
          </a:prstGeom>
          <a:noFill/>
          <a:ln w="158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2774950"/>
            <a:ext cx="2667000" cy="1030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1" dirty="0">
                <a:ea typeface="MS PGothic" pitchFamily="34" charset="-128"/>
              </a:rPr>
              <a:t>a. Key Ideas and Details</a:t>
            </a:r>
            <a:r>
              <a:rPr lang="en-US" altLang="ja-JP" sz="1200" dirty="0">
                <a:ea typeface="MS PGothic" pitchFamily="34" charset="-128"/>
              </a:rPr>
              <a:t> Read closely to determine what the text says explicitly  ∙  Cite specific textual evidence  ∙ Summarize the key supporting details and ideas </a:t>
            </a:r>
            <a:endParaRPr lang="en-US" sz="12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0" y="2486025"/>
            <a:ext cx="2667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1" dirty="0" smtClean="0">
                <a:ea typeface="MS PGothic" pitchFamily="34" charset="-128"/>
              </a:rPr>
              <a:t>a. Key </a:t>
            </a:r>
            <a:r>
              <a:rPr lang="en-US" altLang="ja-JP" sz="1200" b="1" dirty="0">
                <a:ea typeface="MS PGothic" pitchFamily="34" charset="-128"/>
              </a:rPr>
              <a:t>Ideas and Details </a:t>
            </a:r>
            <a:r>
              <a:rPr lang="en-US" altLang="ja-JP" sz="1200" dirty="0">
                <a:ea typeface="MS PGothic" pitchFamily="34" charset="-128"/>
              </a:rPr>
              <a:t>(</a:t>
            </a:r>
            <a:r>
              <a:rPr lang="en-US" altLang="ja-JP" sz="1200" dirty="0" smtClean="0">
                <a:ea typeface="MS PGothic" pitchFamily="34" charset="-128"/>
              </a:rPr>
              <a:t>cont) </a:t>
            </a:r>
            <a:r>
              <a:rPr lang="en-US" altLang="ja-JP" sz="1200" dirty="0">
                <a:ea typeface="MS PGothic" pitchFamily="34" charset="-128"/>
              </a:rPr>
              <a:t>Make logical inferences∙  Support conclusions drawn from the text  ∙  Determine central ideas or themes of a text and analyze their </a:t>
            </a:r>
            <a:r>
              <a:rPr lang="en-US" altLang="ja-JP" sz="1200" dirty="0">
                <a:solidFill>
                  <a:schemeClr val="bg1"/>
                </a:solidFill>
                <a:ea typeface="MS PGothic" pitchFamily="34" charset="-128"/>
              </a:rPr>
              <a:t>development</a:t>
            </a:r>
            <a:r>
              <a:rPr lang="en-US" altLang="ja-JP" sz="1200" dirty="0">
                <a:ea typeface="MS PGothic" pitchFamily="34" charset="-128"/>
              </a:rPr>
              <a:t> </a:t>
            </a:r>
            <a:endParaRPr lang="en-US" sz="12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3781425"/>
            <a:ext cx="2667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1" dirty="0">
                <a:ea typeface="MS PGothic" pitchFamily="34" charset="-128"/>
              </a:rPr>
              <a:t>b. Craft and Structure </a:t>
            </a:r>
            <a:r>
              <a:rPr lang="en-US" altLang="ja-JP" sz="1200" dirty="0">
                <a:ea typeface="MS PGothic" pitchFamily="34" charset="-128"/>
              </a:rPr>
              <a:t>Interpret words and phrases as they are used in text  ∙  Analyze how specific word choices shape meaning or tone  ∙  Analyze the structure of texts  ∙ Assess how point of view or purpose shapes the content and style of text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0" y="2820988"/>
            <a:ext cx="2514600" cy="1030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1" dirty="0">
                <a:ea typeface="MS PGothic" pitchFamily="34" charset="-128"/>
              </a:rPr>
              <a:t>c. Integration of Knowledge and Ideas </a:t>
            </a:r>
            <a:r>
              <a:rPr lang="en-US" altLang="ja-JP" sz="1200" dirty="0">
                <a:ea typeface="MS PGothic" pitchFamily="34" charset="-128"/>
              </a:rPr>
              <a:t>Analyze</a:t>
            </a:r>
            <a:r>
              <a:rPr lang="en-US" altLang="ja-JP" sz="1200" b="1" dirty="0">
                <a:ea typeface="MS PGothic" pitchFamily="34" charset="-128"/>
              </a:rPr>
              <a:t> </a:t>
            </a:r>
            <a:r>
              <a:rPr lang="en-US" altLang="ja-JP" sz="1200" dirty="0">
                <a:ea typeface="MS PGothic" pitchFamily="34" charset="-128"/>
              </a:rPr>
              <a:t>how and why individuals, events and ideas develop and interact over the course of a text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5915025"/>
            <a:ext cx="8229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1" dirty="0">
                <a:ea typeface="MS PGothic" pitchFamily="34" charset="-128"/>
              </a:rPr>
              <a:t>Integration of Knowledge and Ideas </a:t>
            </a:r>
            <a:r>
              <a:rPr lang="en-US" altLang="ja-JP" sz="1200" b="1" dirty="0" smtClean="0">
                <a:ea typeface="MS PGothic" pitchFamily="34" charset="-128"/>
              </a:rPr>
              <a:t> </a:t>
            </a:r>
            <a:r>
              <a:rPr lang="en-US" altLang="ja-JP" sz="1200" dirty="0" smtClean="0">
                <a:ea typeface="MS PGothic" pitchFamily="34" charset="-128"/>
              </a:rPr>
              <a:t>(cont)Integrate </a:t>
            </a:r>
            <a:r>
              <a:rPr lang="en-US" altLang="ja-JP" sz="1200" dirty="0">
                <a:ea typeface="MS PGothic" pitchFamily="34" charset="-128"/>
              </a:rPr>
              <a:t>and evaluate content presented in diverse formats ∙  Delineate and evaluate the argument and specific claims ∙  Analyze how two or more texts address similar themes to build knowledge or to compare the approaches the authors take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292458">
            <a:off x="6938963" y="3995738"/>
            <a:ext cx="533400" cy="1676400"/>
          </a:xfrm>
          <a:prstGeom prst="upDownArrow">
            <a:avLst>
              <a:gd name="adj1" fmla="val 50000"/>
              <a:gd name="adj2" fmla="val 6285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214438"/>
            <a:ext cx="6353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40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313680" cy="39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86940" y="60466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http://t4.jordan.k12.ut.us/cbl/images/litfac/</a:t>
            </a:r>
            <a:r>
              <a:rPr lang="en-US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binfo.pdf</a:t>
            </a:r>
            <a:r>
              <a:rPr lang="en-US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sz="1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is Informational Text?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Newfound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714500"/>
            <a:ext cx="2568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86200" y="609600"/>
            <a:ext cx="480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Arial Unicode MS" charset="0"/>
              </a:rPr>
              <a:t>Summary: </a:t>
            </a:r>
            <a: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Arial Unicode MS" charset="0"/>
              </a:rPr>
              <a:t>This novel in verse highlights letters and thoughts of Jefferson, the Corps of Discovery, Sacagawea and Lewis’s Newfoundland dog Seaman as they travel on their expedition to seek a water route to the Pacific</a:t>
            </a:r>
            <a:r>
              <a:rPr lang="en-US" altLang="en-US" sz="14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Arial Unicode MS" charset="0"/>
              </a:rPr>
              <a:t>.</a:t>
            </a:r>
          </a:p>
          <a:p>
            <a:pPr eaLnBrk="1" hangingPunct="1"/>
            <a: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Arial Unicode MS" charset="0"/>
              </a:rPr>
              <a:t/>
            </a:r>
            <a:b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Arial Unicode MS" charset="0"/>
              </a:rPr>
            </a:br>
            <a:r>
              <a:rPr lang="en-US" altLang="en-US" sz="1400" b="1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  <a:t>Setting</a:t>
            </a:r>
            <a:r>
              <a:rPr lang="en-US" altLang="en-US" sz="1400" b="1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  <a:t>:</a:t>
            </a:r>
            <a: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  <a:t> North America, 1803 – </a:t>
            </a:r>
            <a:r>
              <a:rPr lang="en-US" altLang="en-US" sz="14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  <a:t>1819</a:t>
            </a:r>
          </a:p>
          <a:p>
            <a:pPr eaLnBrk="1" hangingPunct="1"/>
            <a: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  <a:t/>
            </a:r>
            <a:br>
              <a:rPr lang="en-US" altLang="en-US" sz="1400" dirty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Times New Roman" charset="0"/>
              </a:rPr>
            </a:br>
            <a:r>
              <a:rPr lang="en-US" altLang="en-US" sz="1400" b="1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A </a:t>
            </a:r>
            <a:r>
              <a:rPr lang="en-US" altLang="en-US" sz="1400" b="1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Sampling of </a:t>
            </a:r>
            <a:r>
              <a:rPr lang="en-US" altLang="en-US" sz="1400" b="1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Library of Congress  </a:t>
            </a:r>
            <a:r>
              <a:rPr lang="en-US" altLang="en-US" sz="1400" b="1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Resources</a:t>
            </a:r>
            <a:r>
              <a:rPr lang="en-US" altLang="en-US" sz="1400" b="1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:</a:t>
            </a:r>
          </a:p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/>
            </a:r>
            <a:br>
              <a:rPr lang="en-US" altLang="en-US" sz="200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</a:br>
            <a:r>
              <a:rPr lang="en-US" altLang="en-US" sz="15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Fill Up the Canvas (Activity) </a:t>
            </a:r>
            <a:r>
              <a:rPr lang="en-US" altLang="en-US" sz="1200" dirty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3"/>
              </a:rPr>
              <a:t>http://www.loc.gov/teachers/classroommaterials/presentationsandactivities/presentations/lewisandclark</a:t>
            </a:r>
            <a:r>
              <a:rPr lang="en-US" altLang="en-US" sz="12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3"/>
              </a:rPr>
              <a:t>/</a:t>
            </a:r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Rivers, Edens, Empires (Exhibition) </a:t>
            </a:r>
            <a:r>
              <a:rPr lang="en-US" altLang="en-US" sz="1200" dirty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4"/>
              </a:rPr>
              <a:t>http://</a:t>
            </a:r>
            <a:r>
              <a:rPr lang="en-US" altLang="en-US" sz="12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4"/>
              </a:rPr>
              <a:t>www.loc.gov/exhibits/lewisandclark/lewisandclark.html</a:t>
            </a:r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altLang="en-US" sz="15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Thomas Jefferson Papers</a:t>
            </a:r>
          </a:p>
          <a:p>
            <a:pPr eaLnBrk="1" hangingPunct="1"/>
            <a:r>
              <a:rPr lang="en-US" altLang="en-US" sz="12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5"/>
              </a:rPr>
              <a:t>http</a:t>
            </a:r>
            <a:r>
              <a:rPr lang="en-US" altLang="en-US" sz="1200" dirty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5"/>
              </a:rPr>
              <a:t>://</a:t>
            </a:r>
            <a:r>
              <a:rPr lang="en-US" altLang="en-US" sz="12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5"/>
              </a:rPr>
              <a:t>memory.loc.gov/ammem/collections/jefferson_papers/</a:t>
            </a:r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Map Collections: Discovery and Exploration</a:t>
            </a:r>
            <a:r>
              <a:rPr lang="en-US" altLang="en-US" sz="2000" b="1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/>
            </a:r>
            <a:br>
              <a:rPr lang="en-US" altLang="en-US" sz="2000" b="1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</a:br>
            <a:r>
              <a:rPr lang="en-US" altLang="en-US" sz="1200" dirty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6"/>
              </a:rPr>
              <a:t>http://</a:t>
            </a:r>
            <a:r>
              <a:rPr lang="en-US" altLang="en-US" sz="120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hlinkClick r:id="rId6"/>
              </a:rPr>
              <a:t>memory.loc.gov/ammem/gmdhtml/dsxphome.html</a:t>
            </a:r>
            <a:endParaRPr lang="en-US" altLang="en-US" sz="1200" dirty="0" smtClean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en-US" altLang="en-US" sz="1200" dirty="0">
              <a:solidFill>
                <a:schemeClr val="tx2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905000" y="5978525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 dirty="0">
                <a:latin typeface="Times New Roman" charset="0"/>
                <a:ea typeface="ＭＳ Ｐゴシック" charset="-128"/>
                <a:cs typeface="Times New Roman" charset="0"/>
              </a:rPr>
              <a:t>Wolf, Allan. New Found Land: A Novel. Cambridge, MA: Candlewick, 2004.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52600" y="5715000"/>
            <a:ext cx="5715000" cy="5232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kumimoji="0" altLang="en-US" sz="1400" b="1" i="1" dirty="0">
                <a:latin typeface="Times New Roman" charset="0"/>
                <a:cs typeface="Times New Roman" charset="0"/>
              </a:rPr>
              <a:t>Schlein, Miriam.  Illustrated by Tom Newsom. I sailed with Columbus. Illustrated by Tom Newsom. NY: HarperCollins Publishers, 1991.</a:t>
            </a:r>
            <a:r>
              <a:rPr kumimoji="0" altLang="en-US" sz="1400" b="1" dirty="0">
                <a:latin typeface="Times New Roman" charset="0"/>
              </a:rPr>
              <a:t> 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half" idx="4294967295"/>
          </p:nvPr>
        </p:nvSpPr>
        <p:spPr>
          <a:xfrm>
            <a:off x="3886200" y="533400"/>
            <a:ext cx="4648200" cy="5257800"/>
          </a:xfrm>
          <a:extLst/>
        </p:spPr>
        <p:txBody>
          <a:bodyPr anchor="ctr">
            <a:normAutofit fontScale="400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74320" indent="-27432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en-US" sz="3600" dirty="0"/>
              <a:t/>
            </a:r>
            <a:br>
              <a:rPr kumimoji="0" lang="en-US" altLang="en-US" sz="3600" dirty="0"/>
            </a:br>
            <a: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</a:t>
            </a:r>
            <a:r>
              <a:rPr kumimoji="0"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journal format by a twelve-year-old ship’s boy, the entries describe Columbus' first voyage of discovery.</a:t>
            </a:r>
            <a: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</a:t>
            </a:r>
            <a:r>
              <a:rPr kumimoji="0"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Canary Islands, Atlantic Ocean, 1492 </a:t>
            </a:r>
            <a:br>
              <a:rPr kumimoji="0"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Congress 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1492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Ongoing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kumimoji="0"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://www.loc.gov/exhibits/1492</a:t>
            </a: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 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Christopher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Columbus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kumimoji="0"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://www.loc.gov/pictures/resource/pga.02023</a:t>
            </a: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kumimoji="0"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History (October 12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kumimoji="0"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memory.loc.gov/ammem/today/oct12.html</a:t>
            </a: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Columbus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Coat of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www.loc.gov/exhibits/1492/columbus.html</a:t>
            </a: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Columbus Saw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kumimoji="0"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www.loc.gov/rr/print/list/080_columbus.html</a:t>
            </a: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kumimoji="0"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Christopher </a:t>
            </a:r>
            <a:r>
              <a:rPr kumimoji="0" lang="en-US" alt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Columbus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500" dirty="0">
                <a:hlinkClick r:id="rId7"/>
              </a:rPr>
              <a:t>http://memory.loc.gov/cgi-bin/query/r?intldl/esbib:@field(NUMBER+@od1(rbesp+0001_0015</a:t>
            </a:r>
            <a:r>
              <a:rPr lang="en-US" sz="2500" dirty="0" smtClean="0">
                <a:hlinkClick r:id="rId7"/>
              </a:rPr>
              <a:t>))</a:t>
            </a:r>
            <a:endParaRPr lang="en-US" sz="2500" dirty="0" smtClean="0"/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0"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3" descr="02Isailed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8463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" descr="02sarahcov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531225" cy="37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7600" y="11430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  <a:cs typeface="Arial Unicode MS" charset="0"/>
              </a:rPr>
              <a:t>Summary: </a:t>
            </a: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When their father invites a mail-order bride to come live with them in their prairie home, Caleb and Anna are captivated by their new mother and hope that she will stay.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  <a:cs typeface="Arial Unicode MS" charset="0"/>
              </a:rPr>
              <a:t> </a:t>
            </a:r>
            <a:endParaRPr kumimoji="0" lang="en-US" altLang="en-US" sz="1600" b="1" dirty="0" smtClean="0">
              <a:solidFill>
                <a:schemeClr val="tx2"/>
              </a:solidFill>
              <a:latin typeface="Times New Roman" charset="0"/>
              <a:cs typeface="Arial Unicode MS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endParaRPr kumimoji="0" lang="en-US" altLang="en-US" sz="1600" b="1" dirty="0" smtClean="0">
              <a:solidFill>
                <a:schemeClr val="tx2"/>
              </a:solidFill>
              <a:latin typeface="Times New Roman" charset="0"/>
              <a:cs typeface="Arial Unicode MS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Setting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: </a:t>
            </a: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Midwestern state, prairie, late 1800s</a:t>
            </a:r>
            <a:b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kumimoji="0" lang="en-US" altLang="en-US" sz="1600" dirty="0">
                <a:solidFill>
                  <a:schemeClr val="tx2"/>
                </a:solidFill>
                <a:latin typeface="Times New Roman" charset="0"/>
              </a:rPr>
            </a:b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</a:rPr>
              <a:t>A Sampling of </a:t>
            </a: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</a:rPr>
              <a:t>Library of Congress  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</a:rPr>
              <a:t>Resources</a:t>
            </a: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</a:rPr>
              <a:t>: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2000" b="1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kumimoji="0" lang="en-US" altLang="en-US" sz="2000" b="1" dirty="0">
                <a:solidFill>
                  <a:schemeClr val="tx2"/>
                </a:solidFill>
                <a:latin typeface="Times New Roman" charset="0"/>
              </a:rPr>
            </a:b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  <a:r>
              <a:rPr kumimoji="0"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Plains Collection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4"/>
              </a:rPr>
              <a:t>http://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cs typeface="Times New Roman" charset="0"/>
                <a:hlinkClick r:id="rId4"/>
              </a:rPr>
              <a:t>memory.loc.gov/ammem/award97/ndfahtml/ngphome.html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Prairie </a:t>
            </a:r>
            <a:r>
              <a:rPr kumimoji="0"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Collection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5"/>
              </a:rPr>
              <a:t>http://memory.loc.gov/ammem/award98/nbhihtml/pshome.html</a:t>
            </a:r>
            <a:endParaRPr kumimoji="0" lang="en-US" altLang="en-US" sz="12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kumimoji="0"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Pioneers: </a:t>
            </a: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Westward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6"/>
              </a:rPr>
              <a:t>http://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cs typeface="Times New Roman" charset="0"/>
                <a:hlinkClick r:id="rId6"/>
              </a:rPr>
              <a:t>www.loc.gov/teachers/classroommaterials/presentationsandactivities/presentations/women-pioneers/index.html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20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Journeys </a:t>
            </a:r>
            <a:r>
              <a:rPr kumimoji="0"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Lesson </a:t>
            </a:r>
            <a:r>
              <a:rPr kumimoji="0"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85000"/>
              <a:buNone/>
              <a:defRPr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7"/>
              </a:rPr>
              <a:t>http://www.loc.gov/teachers/classroommaterials/lessons/journeys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cs typeface="Times New Roman" charset="0"/>
                <a:hlinkClick r:id="rId7"/>
              </a:rPr>
              <a:t>/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85000"/>
              <a:buNone/>
              <a:defRPr/>
            </a:pPr>
            <a:endParaRPr kumimoji="0" lang="en-US" altLang="en-US" sz="12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273050" indent="-27305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57400" y="6177280"/>
            <a:ext cx="571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en-US" sz="1400" b="1" i="1" dirty="0">
                <a:latin typeface="Times New Roman" charset="0"/>
                <a:cs typeface="Times New Roman" charset="0"/>
              </a:rPr>
              <a:t>MacLachlan, Patricia. Sarah, Plain and Tall. NY: Harper and Row, 1985</a:t>
            </a:r>
            <a:endParaRPr kumimoji="0" lang="en-US" altLang="en-US" sz="1400" i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shes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462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86200" y="11430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  <a:cs typeface="Arial Unicode MS" charset="0"/>
              </a:rPr>
              <a:t>Summary: </a:t>
            </a: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Sixteen-year-old Margaret Rose Nolan, newly arrived from Ireland, finds work at New York City's Triangle Shirtwaist Factory shortly before the 1911 fire in which 146 employees died</a:t>
            </a:r>
            <a:r>
              <a:rPr kumimoji="0" lang="en-US" altLang="en-US" sz="16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16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Setting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: </a:t>
            </a: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New York City, </a:t>
            </a:r>
            <a:r>
              <a:rPr kumimoji="0" lang="en-US" altLang="en-US" sz="16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1911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</a:rPr>
              <a:t>A 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</a:rPr>
              <a:t>Sampling of </a:t>
            </a: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</a:rPr>
              <a:t>Library of Congress </a:t>
            </a:r>
            <a:r>
              <a:rPr kumimoji="0" lang="en-US" altLang="en-US" sz="1600" b="1" dirty="0">
                <a:solidFill>
                  <a:schemeClr val="tx2"/>
                </a:solidFill>
                <a:latin typeface="Times New Roman" charset="0"/>
              </a:rPr>
              <a:t>Resources</a:t>
            </a:r>
            <a:r>
              <a:rPr kumimoji="0" lang="en-US" altLang="en-US" sz="1600" b="1" dirty="0" smtClean="0">
                <a:solidFill>
                  <a:schemeClr val="tx2"/>
                </a:solidFill>
                <a:latin typeface="Times New Roman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b="1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kumimoji="0" lang="en-US" altLang="en-US" sz="1400" b="1" dirty="0">
                <a:solidFill>
                  <a:schemeClr val="tx2"/>
                </a:solidFill>
                <a:latin typeface="Times New Roman" charset="0"/>
              </a:rPr>
            </a:br>
            <a:r>
              <a:rPr kumimoji="0" lang="en-US" altLang="en-US" sz="1400" b="1" dirty="0" smtClean="0">
                <a:solidFill>
                  <a:schemeClr val="tx2"/>
                </a:solidFill>
                <a:latin typeface="Times New Roman" charset="0"/>
              </a:rPr>
              <a:t>Immigration to the United States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hlinkClick r:id="rId3"/>
              </a:rPr>
              <a:t>http://www.loc.gov/teachers/classroommaterials/presentationsandactivities/presentations/timeline/riseind/immgnts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hlinkClick r:id="rId3"/>
              </a:rPr>
              <a:t>/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kumimoji="0" lang="en-US" altLang="en-US" sz="1400" dirty="0">
                <a:solidFill>
                  <a:schemeClr val="tx2"/>
                </a:solidFill>
                <a:latin typeface="Times New Roman" charset="0"/>
              </a:rPr>
            </a:br>
            <a:r>
              <a:rPr kumimoji="0" lang="en-US" altLang="en-US" sz="1400" b="1" dirty="0" smtClean="0">
                <a:solidFill>
                  <a:schemeClr val="tx2"/>
                </a:solidFill>
                <a:latin typeface="Times New Roman" charset="0"/>
              </a:rPr>
              <a:t>Immigration Challenges for New Americans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hlinkClick r:id="rId4"/>
              </a:rPr>
              <a:t>http://www.loc.gov/teachers/classroommaterials/primarysourcesets/immigration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hlinkClick r:id="rId4"/>
              </a:rPr>
              <a:t>/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kumimoji="0" lang="en-US" altLang="en-US" sz="1400" dirty="0">
                <a:solidFill>
                  <a:schemeClr val="tx2"/>
                </a:solidFill>
                <a:latin typeface="Times New Roman" charset="0"/>
              </a:rPr>
            </a:br>
            <a:r>
              <a:rPr kumimoji="0" lang="en-US" altLang="en-US" sz="14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Ellis Island </a:t>
            </a:r>
            <a:r>
              <a:rPr kumimoji="0" lang="en-US" altLang="en-US" sz="14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Images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5"/>
              </a:rPr>
              <a:t>http://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cs typeface="Times New Roman" charset="0"/>
                <a:hlinkClick r:id="rId5"/>
              </a:rPr>
              <a:t>www.loc.gov/rr/print/list/070_immi.html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14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4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Statue of Liberty </a:t>
            </a:r>
            <a:r>
              <a:rPr kumimoji="0" lang="en-US" altLang="en-US" sz="14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Images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cs typeface="Times New Roman" charset="0"/>
                <a:hlinkClick r:id="rId6"/>
              </a:rPr>
              <a:t>http://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cs typeface="Times New Roman" charset="0"/>
                <a:hlinkClick r:id="rId6"/>
              </a:rPr>
              <a:t>www.loc.gov/rr/print/list/077_stat.html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en-US" altLang="en-US" sz="14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kumimoji="0" lang="en-US" altLang="en-US" sz="14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Triangle Shirtwaist Factory Fire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solidFill>
                  <a:schemeClr val="tx2"/>
                </a:solidFill>
                <a:latin typeface="Times New Roman" charset="0"/>
                <a:hlinkClick r:id="rId7"/>
              </a:rPr>
              <a:t>http://</a:t>
            </a:r>
            <a:r>
              <a:rPr kumimoji="0" lang="en-US" altLang="en-US" sz="1200" dirty="0" smtClean="0">
                <a:solidFill>
                  <a:schemeClr val="tx2"/>
                </a:solidFill>
                <a:latin typeface="Times New Roman" charset="0"/>
                <a:hlinkClick r:id="rId7"/>
              </a:rPr>
              <a:t>www.loc.gov/rr/news/topics/triangle.html</a:t>
            </a:r>
            <a:endParaRPr kumimoji="0" lang="en-US" altLang="en-US" sz="1200" dirty="0" smtClean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1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6324600"/>
            <a:ext cx="419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en-US" sz="1400" b="1" i="1" dirty="0">
                <a:latin typeface="Times New Roman" charset="0"/>
                <a:cs typeface="Times New Roman" charset="0"/>
              </a:rPr>
              <a:t>Auch, Mary Jane. Ashes of Roses. NY: H. Holt, 2002. </a:t>
            </a:r>
            <a:endParaRPr kumimoji="0" lang="en-US" altLang="en-US" sz="1400" i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696200" cy="1676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/>
                </a:solidFill>
              </a:rPr>
              <a:t>Book Backdrops: Bringing Historical Fiction to Life with Primary Sources</a:t>
            </a:r>
            <a:endParaRPr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0243" name="Content Placeholder 4" descr="Lincoln.portrai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622675"/>
            <a:ext cx="1784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Content Placeholder 5" descr="Lincoln.portrait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22675"/>
            <a:ext cx="16668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/>
          <p:cNvSpPr txBox="1">
            <a:spLocks/>
          </p:cNvSpPr>
          <p:nvPr/>
        </p:nvSpPr>
        <p:spPr bwMode="auto">
          <a:xfrm>
            <a:off x="415925" y="22860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Calibri" pitchFamily="34" charset="0"/>
              </a:rPr>
              <a:t>Mr. Lincoln’s Whiskers</a:t>
            </a:r>
            <a:br>
              <a:rPr lang="en-US" altLang="en-US" sz="1600" dirty="0">
                <a:latin typeface="Calibri" pitchFamily="34" charset="0"/>
              </a:rPr>
            </a:br>
            <a:r>
              <a:rPr lang="en-US" altLang="en-US" sz="1600" dirty="0">
                <a:latin typeface="Calibri" pitchFamily="34" charset="0"/>
              </a:rPr>
              <a:t>by Karen Winnick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5875" y="6024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hlinkClick r:id="rId5"/>
              </a:rPr>
              <a:t>http://foreverlearning.wikispaces.com/file/view/mrLincolnsWhiskers.pdf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105150"/>
            <a:ext cx="3819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 smtClean="0"/>
              <a:t>Library of Congress Professional Development Builder Book Backdrops </a:t>
            </a:r>
            <a:r>
              <a:rPr lang="en-US" altLang="en-US" sz="2200" dirty="0">
                <a:hlinkClick r:id="rId2"/>
              </a:rPr>
              <a:t>http://</a:t>
            </a:r>
            <a:r>
              <a:rPr lang="en-US" altLang="en-US" sz="2200" dirty="0" smtClean="0">
                <a:hlinkClick r:id="rId2"/>
              </a:rPr>
              <a:t>www.loc.gov/teachers/professionaldevelopment/tpsdirect/pdplanbuilder/pdf/Book-Backdrops.pdf</a:t>
            </a:r>
            <a:endParaRPr lang="en-US" altLang="en-US" sz="2200" dirty="0" smtClean="0"/>
          </a:p>
          <a:p>
            <a:r>
              <a:rPr lang="en-US" altLang="en-US" sz="2200" dirty="0" smtClean="0"/>
              <a:t>Online version of </a:t>
            </a:r>
            <a:r>
              <a:rPr lang="en-US" altLang="en-US" sz="2200" i="1" dirty="0" smtClean="0"/>
              <a:t>Mr. Lincoln’s Whiskers </a:t>
            </a:r>
            <a:r>
              <a:rPr lang="en-US" altLang="en-US" sz="2200" dirty="0" smtClean="0"/>
              <a:t>written and illustrated by Karen Winnik </a:t>
            </a:r>
            <a:r>
              <a:rPr lang="en-US" altLang="en-US" sz="2200" dirty="0" smtClean="0">
                <a:hlinkClick r:id="rId3"/>
              </a:rPr>
              <a:t>http://foreverlearning.wikispaces.com/file/view/mrLincolnsWhiskers.pdf</a:t>
            </a:r>
            <a:endParaRPr lang="en-US" altLang="en-US" sz="2200" dirty="0" smtClean="0"/>
          </a:p>
          <a:p>
            <a:r>
              <a:rPr lang="en-US" altLang="en-US" sz="2200" dirty="0" smtClean="0"/>
              <a:t>Audio of Karen Winnik reading Grace Bedell’s letter </a:t>
            </a:r>
            <a:r>
              <a:rPr lang="en-US" altLang="en-US" sz="2200" dirty="0" smtClean="0">
                <a:hlinkClick r:id="rId4"/>
              </a:rPr>
              <a:t>http://www.karenbwinnick.com/audio/lincoln.mp3</a:t>
            </a:r>
            <a:endParaRPr lang="en-US" altLang="en-US" sz="2200" dirty="0" smtClean="0"/>
          </a:p>
          <a:p>
            <a:r>
              <a:rPr lang="en-US" altLang="en-US" sz="2200" dirty="0" smtClean="0"/>
              <a:t>Library of Congress website  </a:t>
            </a:r>
            <a:r>
              <a:rPr lang="en-US" altLang="en-US" sz="2200" dirty="0" smtClean="0">
                <a:solidFill>
                  <a:schemeClr val="bg1"/>
                </a:solidFill>
                <a:hlinkClick r:id="rId5"/>
              </a:rPr>
              <a:t>http://www.loc.gov/index.html</a:t>
            </a:r>
            <a:endParaRPr lang="en-US" altLang="en-US" sz="2200" dirty="0" smtClean="0">
              <a:solidFill>
                <a:schemeClr val="bg1"/>
              </a:solidFill>
            </a:endParaRPr>
          </a:p>
          <a:p>
            <a:endParaRPr lang="en-US" altLang="en-US" sz="1800" dirty="0" smtClean="0"/>
          </a:p>
          <a:p>
            <a:endParaRPr lang="en-US" alt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Resources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Content:</a:t>
            </a:r>
            <a:r>
              <a:rPr lang="en-US" altLang="en-US" sz="2000" dirty="0"/>
              <a:t> Select a topic(s) you will be studying in your classroom. Check your state and local school district standards and curriculum guides for content and skills suggestions.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Learning Objective:</a:t>
            </a:r>
            <a:r>
              <a:rPr lang="en-US" altLang="en-US" sz="2000" dirty="0"/>
              <a:t> Determine what you want students to learn from working with the primary sources associated with the book you select. What is the enduring understanding?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Book Selection:</a:t>
            </a:r>
            <a:r>
              <a:rPr lang="en-US" altLang="en-US" sz="2000" dirty="0"/>
              <a:t> Choose a book that aligns with your topic and is appropriate for your grade level.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Read:</a:t>
            </a:r>
            <a:r>
              <a:rPr lang="en-US" altLang="en-US" sz="2000" dirty="0"/>
              <a:t> As you read the book, compile a list of dates, people and events that might have primary source connections.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Primary Sources:</a:t>
            </a:r>
            <a:r>
              <a:rPr lang="en-US" altLang="en-US" sz="2000" dirty="0"/>
              <a:t> Search across </a:t>
            </a:r>
            <a:r>
              <a:rPr lang="en-US" altLang="en-US" sz="2000" dirty="0" err="1"/>
              <a:t>loc.gov</a:t>
            </a:r>
            <a:r>
              <a:rPr lang="en-US" altLang="en-US" sz="2000" dirty="0"/>
              <a:t> for primary source items that connect with your book.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b="1" dirty="0"/>
              <a:t>Teaching Strategies:</a:t>
            </a:r>
            <a:r>
              <a:rPr lang="en-US" altLang="en-US" sz="2000" dirty="0"/>
              <a:t> Determine how you will incorporate the primary sources into your lessons. 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/>
                </a:solidFill>
              </a:rPr>
              <a:t/>
            </a:r>
            <a:br>
              <a:rPr dirty="0" smtClean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/>
            </a:r>
            <a:br>
              <a:rPr dirty="0">
                <a:solidFill>
                  <a:schemeClr val="bg1"/>
                </a:solidFill>
              </a:rPr>
            </a:br>
            <a:r>
              <a:rPr dirty="0" smtClean="0">
                <a:solidFill>
                  <a:schemeClr val="bg1"/>
                </a:solidFill>
              </a:rPr>
              <a:t/>
            </a:r>
            <a:br>
              <a:rPr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Creating Book Backdrops</a:t>
            </a:r>
            <a:r>
              <a:rPr sz="3600" b="1" dirty="0">
                <a:solidFill>
                  <a:schemeClr val="tx1"/>
                </a:solidFill>
              </a:rPr>
              <a:t/>
            </a:r>
            <a:br>
              <a:rPr sz="3600" b="1" dirty="0">
                <a:solidFill>
                  <a:schemeClr val="tx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Six Step </a:t>
            </a:r>
            <a:r>
              <a:rPr sz="3600" b="1" dirty="0">
                <a:solidFill>
                  <a:schemeClr val="tx1"/>
                </a:solidFill>
              </a:rPr>
              <a:t>P</a:t>
            </a:r>
            <a:r>
              <a:rPr sz="3600" b="1" dirty="0" smtClean="0">
                <a:solidFill>
                  <a:schemeClr val="tx1"/>
                </a:solidFill>
              </a:rPr>
              <a:t>rocess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i="1" u="sng" dirty="0" smtClean="0"/>
              <a:t>CCSS.ELA-Literacy.RI.3.1</a:t>
            </a:r>
            <a:r>
              <a:rPr lang="en-US" sz="1400" u="sng" dirty="0" smtClean="0"/>
              <a:t> </a:t>
            </a:r>
            <a:r>
              <a:rPr lang="en-US" sz="1400" dirty="0" smtClean="0"/>
              <a:t>Ask and answer questions to demonstrate understanding of a text, referring explicitly to the text as the basis for the answers.</a:t>
            </a:r>
          </a:p>
          <a:p>
            <a:r>
              <a:rPr lang="en-US" sz="1400" b="1" i="1" u="sng" dirty="0" smtClean="0"/>
              <a:t>CCSS.ELA-Literacy.RI.3.2</a:t>
            </a:r>
            <a:r>
              <a:rPr lang="en-US" sz="1400" u="sng" dirty="0" smtClean="0"/>
              <a:t> </a:t>
            </a:r>
            <a:r>
              <a:rPr lang="en-US" sz="1400" dirty="0" smtClean="0"/>
              <a:t>Determine the main idea of a text; recount the key details and explain how they support the main idea. </a:t>
            </a:r>
          </a:p>
          <a:p>
            <a:r>
              <a:rPr lang="en-US" sz="1400" b="1" i="1" u="sng" dirty="0" smtClean="0"/>
              <a:t>CCSS. ELA-Literacy.RI.3.7 </a:t>
            </a:r>
            <a:r>
              <a:rPr lang="en-US" sz="1400" dirty="0" smtClean="0"/>
              <a:t>Use information gained from illustrations (e.g., maps photographs) and the words in a text to demonstrate understanding of the text (e.g., where, when, why, and how key events occur). </a:t>
            </a:r>
          </a:p>
          <a:p>
            <a:r>
              <a:rPr lang="en-US" sz="1400" b="1" i="1" u="sng" dirty="0" smtClean="0"/>
              <a:t>CCSS.ELA-Literacy.RI.3.10 </a:t>
            </a:r>
            <a:r>
              <a:rPr lang="en-US" sz="1400" dirty="0" smtClean="0"/>
              <a:t>By the end of the year, read and comprehend informational texts, including history/social studies, science, and technical texts, at the high end of the grades 2-3 text complexity band independently and proficiently. </a:t>
            </a:r>
          </a:p>
          <a:p>
            <a:r>
              <a:rPr lang="en-US" sz="1400" b="1" i="1" u="sng" dirty="0" smtClean="0"/>
              <a:t>CCSS.ELA-Literacy.RI.3.3</a:t>
            </a:r>
            <a:r>
              <a:rPr lang="en-US" sz="1400" u="sng" dirty="0" smtClean="0"/>
              <a:t> </a:t>
            </a:r>
            <a:r>
              <a:rPr lang="en-US" sz="1400" dirty="0" smtClean="0"/>
              <a:t>Describe the relationship between a series of historical events, scientific ideas or concepts, or steps in technical procedures in a text, using language that pertains to time, sequence, and cause/effect.</a:t>
            </a:r>
          </a:p>
          <a:p>
            <a:r>
              <a:rPr lang="en-US" sz="1400" b="1" i="1" u="sng" dirty="0" smtClean="0"/>
              <a:t>CCSS.ELA-Literacy.RL.3.3 </a:t>
            </a:r>
            <a:r>
              <a:rPr lang="en-US" sz="1400" dirty="0" smtClean="0"/>
              <a:t>Describe characters in a story (e.g., their traits, motivations, or feelings) and explain how their actions contribute to the sequence of events.</a:t>
            </a:r>
          </a:p>
          <a:p>
            <a:r>
              <a:rPr lang="en-US" sz="1400" b="1" i="1" u="sng" dirty="0" smtClean="0"/>
              <a:t>CCSS.ELA-Literacy.RL.3.5 </a:t>
            </a:r>
            <a:r>
              <a:rPr lang="en-US" sz="1400" dirty="0" smtClean="0"/>
              <a:t>Refer to parts of stories, dramas, and poems when writing or speaking about a text, using terms such as chapter, scene, and stanza; describe how each successive part builds on earlier sections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Common Core State Standards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sz="3600" dirty="0" smtClean="0"/>
              <a:t>Analyzing Primary Sources</a:t>
            </a:r>
          </a:p>
          <a:p>
            <a:r>
              <a:rPr lang="en-US" altLang="en-US" sz="3600" dirty="0" smtClean="0"/>
              <a:t>Presidents</a:t>
            </a:r>
          </a:p>
          <a:p>
            <a:r>
              <a:rPr lang="en-US" altLang="en-US" sz="3600" dirty="0" smtClean="0"/>
              <a:t>Elections/Voting Process </a:t>
            </a:r>
          </a:p>
          <a:p>
            <a:r>
              <a:rPr lang="en-US" altLang="en-US" sz="3600" dirty="0" smtClean="0"/>
              <a:t>Letter Writing </a:t>
            </a:r>
          </a:p>
          <a:p>
            <a:r>
              <a:rPr lang="en-US" altLang="en-US" sz="3600" dirty="0" smtClean="0"/>
              <a:t>Editing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/>
              <a:t/>
            </a:r>
            <a:br>
              <a:rPr sz="3200" b="1" dirty="0"/>
            </a:br>
            <a:r>
              <a:rPr sz="3200" b="1" dirty="0" smtClean="0">
                <a:solidFill>
                  <a:schemeClr val="bg1"/>
                </a:solidFill>
              </a:rPr>
              <a:t/>
            </a:r>
            <a:br>
              <a:rPr sz="3200" b="1" dirty="0" smtClean="0">
                <a:solidFill>
                  <a:schemeClr val="bg1"/>
                </a:solidFill>
              </a:rPr>
            </a:br>
            <a:r>
              <a:rPr sz="3200" b="1" dirty="0" smtClean="0">
                <a:solidFill>
                  <a:schemeClr val="bg1"/>
                </a:solidFill>
              </a:rPr>
              <a:t> </a:t>
            </a:r>
            <a:br>
              <a:rPr sz="3200" b="1" dirty="0" smtClean="0">
                <a:solidFill>
                  <a:schemeClr val="bg1"/>
                </a:solidFill>
              </a:rPr>
            </a:br>
            <a:r>
              <a:rPr sz="3200" b="1" dirty="0">
                <a:solidFill>
                  <a:schemeClr val="bg1"/>
                </a:solidFill>
              </a:rPr>
              <a:t/>
            </a:r>
            <a:br>
              <a:rPr sz="3200" b="1" dirty="0">
                <a:solidFill>
                  <a:schemeClr val="bg1"/>
                </a:solidFill>
              </a:rPr>
            </a:br>
            <a:r>
              <a:rPr sz="3200" b="1" dirty="0" smtClean="0">
                <a:solidFill>
                  <a:schemeClr val="bg1"/>
                </a:solidFill>
              </a:rPr>
              <a:t/>
            </a:r>
            <a:br>
              <a:rPr sz="3200" b="1" dirty="0" smtClean="0">
                <a:solidFill>
                  <a:schemeClr val="bg1"/>
                </a:solidFill>
              </a:rPr>
            </a:br>
            <a:r>
              <a:rPr sz="3200" b="1" dirty="0">
                <a:solidFill>
                  <a:schemeClr val="bg1"/>
                </a:solidFill>
              </a:rPr>
              <a:t/>
            </a:r>
            <a:br>
              <a:rPr sz="3200" b="1" dirty="0">
                <a:solidFill>
                  <a:schemeClr val="bg1"/>
                </a:solidFill>
              </a:rPr>
            </a:br>
            <a:r>
              <a:rPr sz="3200" b="1" dirty="0" smtClean="0">
                <a:solidFill>
                  <a:schemeClr val="bg1"/>
                </a:solidFill>
              </a:rPr>
              <a:t/>
            </a:r>
            <a:br>
              <a:rPr sz="3200" b="1" dirty="0" smtClean="0">
                <a:solidFill>
                  <a:schemeClr val="bg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Content </a:t>
            </a:r>
            <a:endParaRPr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Students will relate </a:t>
            </a:r>
            <a:r>
              <a:rPr lang="en-US" sz="2400" dirty="0"/>
              <a:t>in a personal way to events of the past and promote a deeper understanding of history as a series of human </a:t>
            </a:r>
            <a:r>
              <a:rPr lang="en-US" sz="2400" dirty="0" smtClean="0"/>
              <a:t>events through analyzing primary sources.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Students will read first-person </a:t>
            </a:r>
            <a:r>
              <a:rPr lang="en-US" sz="2400" dirty="0"/>
              <a:t>accounts of events </a:t>
            </a:r>
            <a:r>
              <a:rPr lang="en-US" sz="2400" dirty="0" smtClean="0"/>
              <a:t>to help </a:t>
            </a:r>
            <a:r>
              <a:rPr lang="en-US" sz="2400" dirty="0"/>
              <a:t>make them more real, fostering active reading and response</a:t>
            </a:r>
            <a:r>
              <a:rPr lang="en-US" sz="2400" dirty="0" smtClean="0"/>
              <a:t>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Learning Objectives 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tx1"/>
                </a:solidFill>
              </a:rPr>
              <a:t/>
            </a:r>
            <a:br>
              <a:rPr sz="5300" dirty="0" smtClean="0">
                <a:solidFill>
                  <a:schemeClr val="tx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Book Selection 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47875"/>
            <a:ext cx="48815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Read 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828800" y="60960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hlinkClick r:id="rId2"/>
              </a:rPr>
              <a:t>http://www.karenbwinnick.com/audio/lincoln.mp3</a:t>
            </a:r>
            <a:endParaRPr lang="en-US" altLang="en-US" dirty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4958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6546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hlinkClick r:id="rId4"/>
              </a:rPr>
              <a:t>http://foreverlearning.wikispaces.com/file/view/mrLincolnsWhiskers.pdf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> </a:t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5300" dirty="0">
                <a:solidFill>
                  <a:schemeClr val="bg1"/>
                </a:solidFill>
              </a:rPr>
              <a:t/>
            </a:r>
            <a:br>
              <a:rPr sz="5300" dirty="0">
                <a:solidFill>
                  <a:schemeClr val="bg1"/>
                </a:solidFill>
              </a:rPr>
            </a:br>
            <a:r>
              <a:rPr sz="5300" dirty="0" smtClean="0">
                <a:solidFill>
                  <a:schemeClr val="bg1"/>
                </a:solidFill>
              </a:rPr>
              <a:t/>
            </a:r>
            <a:br>
              <a:rPr sz="5300" dirty="0" smtClean="0">
                <a:solidFill>
                  <a:schemeClr val="bg1"/>
                </a:solidFill>
              </a:rPr>
            </a:br>
            <a:r>
              <a:rPr sz="3600" b="1" dirty="0" smtClean="0">
                <a:solidFill>
                  <a:schemeClr val="tx1"/>
                </a:solidFill>
              </a:rPr>
              <a:t>Primary Sources 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330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524000"/>
            <a:ext cx="1927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1063"/>
            <a:ext cx="19812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597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344D6C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16297</TotalTime>
  <Words>1091</Words>
  <Application>Microsoft Macintosh PowerPoint</Application>
  <PresentationFormat>On-screen Show (4:3)</PresentationFormat>
  <Paragraphs>121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Creating Book Backdrops</vt:lpstr>
      <vt:lpstr>Book Backdrops: Bringing Historical Fiction to Life with Primary Sources</vt:lpstr>
      <vt:lpstr>   Creating Book Backdrops Six Step Process</vt:lpstr>
      <vt:lpstr>          Common Core State Standards</vt:lpstr>
      <vt:lpstr>         Content </vt:lpstr>
      <vt:lpstr>         Learning Objectives </vt:lpstr>
      <vt:lpstr>         Book Selection </vt:lpstr>
      <vt:lpstr>         Read </vt:lpstr>
      <vt:lpstr>         Primary Sources </vt:lpstr>
      <vt:lpstr>         Teaching Strategies </vt:lpstr>
      <vt:lpstr>Library of Congress http://www.loc.gov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Schlein, Miriam.  Illustrated by Tom Newsom. I sailed with Columbus. Illustrated by Tom Newsom. NY: HarperCollins Publishers, 1991. </vt:lpstr>
      <vt:lpstr> </vt:lpstr>
      <vt:lpstr>PowerPoint Presentation</vt:lpstr>
      <vt:lpstr>Resources 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Information Literacy Skills through the use of Primary Sources from the Library of Congress</dc:title>
  <dc:creator>jbrown3</dc:creator>
  <cp:lastModifiedBy>Stefanie Rosenberg Wager</cp:lastModifiedBy>
  <cp:revision>66</cp:revision>
  <cp:lastPrinted>2013-10-10T22:54:56Z</cp:lastPrinted>
  <dcterms:created xsi:type="dcterms:W3CDTF">2010-04-12T14:04:55Z</dcterms:created>
  <dcterms:modified xsi:type="dcterms:W3CDTF">2014-07-19T22:02:57Z</dcterms:modified>
</cp:coreProperties>
</file>